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oren\Documents\Clarkson%20'10-'11\Ecology%20BY222\group%20project%202%20birds\Copy%20of%20Group%20data%20point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oren\Documents\Clarkson%20'10-'11\Ecology%20BY222\group%20project%202%20birds\Copy%20of%20Group%20data%20point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oren\Documents\Clarkson%20'10-'11\Ecology%20BY222\group%20project%202%20birds\Copy%20of%20Group%20data%20points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Species Richness</a:t>
            </a:r>
            <a:r>
              <a:rPr lang="en-US" baseline="0"/>
              <a:t> vs Longitude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9.1070226798573267E-2"/>
          <c:y val="0.16697444069491321"/>
          <c:w val="0.84995003028467642"/>
          <c:h val="0.61998625171853539"/>
        </c:manualLayout>
      </c:layout>
      <c:scatterChart>
        <c:scatterStyle val="lineMarker"/>
        <c:ser>
          <c:idx val="0"/>
          <c:order val="0"/>
          <c:tx>
            <c:strRef>
              <c:f>Sheet1!$F$29</c:f>
              <c:strCache>
                <c:ptCount val="1"/>
                <c:pt idx="0">
                  <c:v>species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</c:trendline>
          <c:xVal>
            <c:numRef>
              <c:f>Sheet1!$E$30:$E$54</c:f>
              <c:numCache>
                <c:formatCode>General</c:formatCode>
                <c:ptCount val="25"/>
                <c:pt idx="0">
                  <c:v>91.349000000000004</c:v>
                </c:pt>
                <c:pt idx="1">
                  <c:v>93.072999999999979</c:v>
                </c:pt>
                <c:pt idx="2">
                  <c:v>87.667999999999992</c:v>
                </c:pt>
                <c:pt idx="3">
                  <c:v>91.822999999999979</c:v>
                </c:pt>
                <c:pt idx="4">
                  <c:v>88.672999999999988</c:v>
                </c:pt>
                <c:pt idx="5">
                  <c:v>85.453000000000003</c:v>
                </c:pt>
                <c:pt idx="6">
                  <c:v>85.424999999999997</c:v>
                </c:pt>
                <c:pt idx="7">
                  <c:v>85.43</c:v>
                </c:pt>
                <c:pt idx="8">
                  <c:v>85.442000000000007</c:v>
                </c:pt>
                <c:pt idx="9">
                  <c:v>85.424000000000007</c:v>
                </c:pt>
                <c:pt idx="10">
                  <c:v>74.087999999999994</c:v>
                </c:pt>
                <c:pt idx="11">
                  <c:v>74.0615813</c:v>
                </c:pt>
                <c:pt idx="12">
                  <c:v>79.975999999999999</c:v>
                </c:pt>
                <c:pt idx="13">
                  <c:v>80.790000000000006</c:v>
                </c:pt>
                <c:pt idx="14">
                  <c:v>80.795000000000002</c:v>
                </c:pt>
                <c:pt idx="15">
                  <c:v>91.58</c:v>
                </c:pt>
                <c:pt idx="16">
                  <c:v>96.240000000000023</c:v>
                </c:pt>
                <c:pt idx="17">
                  <c:v>95.77</c:v>
                </c:pt>
                <c:pt idx="18">
                  <c:v>93.3</c:v>
                </c:pt>
                <c:pt idx="19">
                  <c:v>95.95</c:v>
                </c:pt>
                <c:pt idx="20">
                  <c:v>105.6</c:v>
                </c:pt>
                <c:pt idx="21">
                  <c:v>105.8</c:v>
                </c:pt>
                <c:pt idx="22">
                  <c:v>105.53700000000002</c:v>
                </c:pt>
                <c:pt idx="23">
                  <c:v>105.721</c:v>
                </c:pt>
                <c:pt idx="24">
                  <c:v>105.5</c:v>
                </c:pt>
              </c:numCache>
            </c:numRef>
          </c:xVal>
          <c:yVal>
            <c:numRef>
              <c:f>Sheet1!$F$30:$F$54</c:f>
              <c:numCache>
                <c:formatCode>General</c:formatCode>
                <c:ptCount val="25"/>
                <c:pt idx="0">
                  <c:v>25</c:v>
                </c:pt>
                <c:pt idx="1">
                  <c:v>5.6</c:v>
                </c:pt>
                <c:pt idx="2">
                  <c:v>11.8</c:v>
                </c:pt>
                <c:pt idx="3">
                  <c:v>3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9</c:v>
                </c:pt>
                <c:pt idx="8">
                  <c:v>14</c:v>
                </c:pt>
                <c:pt idx="9">
                  <c:v>8</c:v>
                </c:pt>
                <c:pt idx="10">
                  <c:v>6.2</c:v>
                </c:pt>
                <c:pt idx="11">
                  <c:v>5.6</c:v>
                </c:pt>
                <c:pt idx="12">
                  <c:v>13.5</c:v>
                </c:pt>
                <c:pt idx="13">
                  <c:v>7.6</c:v>
                </c:pt>
                <c:pt idx="14">
                  <c:v>8.2000000000000011</c:v>
                </c:pt>
                <c:pt idx="15">
                  <c:v>9.5</c:v>
                </c:pt>
                <c:pt idx="16">
                  <c:v>6</c:v>
                </c:pt>
                <c:pt idx="17">
                  <c:v>8.5</c:v>
                </c:pt>
                <c:pt idx="18">
                  <c:v>3.5</c:v>
                </c:pt>
                <c:pt idx="19">
                  <c:v>4.25</c:v>
                </c:pt>
                <c:pt idx="20">
                  <c:v>8</c:v>
                </c:pt>
                <c:pt idx="21">
                  <c:v>6</c:v>
                </c:pt>
                <c:pt idx="22">
                  <c:v>11</c:v>
                </c:pt>
                <c:pt idx="23">
                  <c:v>6</c:v>
                </c:pt>
                <c:pt idx="24">
                  <c:v>5</c:v>
                </c:pt>
              </c:numCache>
            </c:numRef>
          </c:yVal>
        </c:ser>
        <c:dLbls/>
        <c:axId val="53627904"/>
        <c:axId val="54232192"/>
      </c:scatterChart>
      <c:valAx>
        <c:axId val="53627904"/>
        <c:scaling>
          <c:orientation val="minMax"/>
          <c:max val="110"/>
          <c:min val="7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Longitude</a:t>
                </a:r>
              </a:p>
            </c:rich>
          </c:tx>
          <c:layout/>
        </c:title>
        <c:numFmt formatCode="General" sourceLinked="1"/>
        <c:tickLblPos val="nextTo"/>
        <c:crossAx val="54232192"/>
        <c:crosses val="autoZero"/>
        <c:crossBetween val="midCat"/>
      </c:valAx>
      <c:valAx>
        <c:axId val="542321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Species Richness</a:t>
                </a:r>
              </a:p>
            </c:rich>
          </c:tx>
          <c:layout/>
        </c:title>
        <c:numFmt formatCode="General" sourceLinked="1"/>
        <c:tickLblPos val="nextTo"/>
        <c:crossAx val="53627904"/>
        <c:crosses val="autoZero"/>
        <c:crossBetween val="midCat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Local scale</a:t>
            </a:r>
          </a:p>
          <a:p>
            <a:pPr>
              <a:defRPr/>
            </a:pPr>
            <a:r>
              <a:rPr lang="en-US"/>
              <a:t>5.5 Km</a:t>
            </a:r>
            <a:r>
              <a:rPr lang="en-US" baseline="30000"/>
              <a:t>2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Sheet1!$T$2</c:f>
              <c:strCache>
                <c:ptCount val="1"/>
                <c:pt idx="0">
                  <c:v>Bird Species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</c:trendline>
          <c:xVal>
            <c:numRef>
              <c:f>Sheet1!$J$3:$J$27</c:f>
              <c:numCache>
                <c:formatCode>0.00</c:formatCode>
                <c:ptCount val="25"/>
                <c:pt idx="0">
                  <c:v>1</c:v>
                </c:pt>
                <c:pt idx="1">
                  <c:v>1</c:v>
                </c:pt>
                <c:pt idx="2">
                  <c:v>0.99188399999999977</c:v>
                </c:pt>
                <c:pt idx="3">
                  <c:v>0.44433100000000003</c:v>
                </c:pt>
                <c:pt idx="4">
                  <c:v>0</c:v>
                </c:pt>
                <c:pt idx="5" formatCode="General">
                  <c:v>0.95000000000000018</c:v>
                </c:pt>
                <c:pt idx="6" formatCode="General">
                  <c:v>0.98</c:v>
                </c:pt>
                <c:pt idx="7" formatCode="General">
                  <c:v>0.93</c:v>
                </c:pt>
                <c:pt idx="8" formatCode="General">
                  <c:v>0.99</c:v>
                </c:pt>
                <c:pt idx="9" formatCode="General">
                  <c:v>0.9700000000000002</c:v>
                </c:pt>
                <c:pt idx="10" formatCode="General">
                  <c:v>0.96000000000000019</c:v>
                </c:pt>
                <c:pt idx="11" formatCode="General">
                  <c:v>0.25</c:v>
                </c:pt>
                <c:pt idx="12" formatCode="General">
                  <c:v>0.56000000000000005</c:v>
                </c:pt>
                <c:pt idx="13" formatCode="General">
                  <c:v>0.39000000000000012</c:v>
                </c:pt>
                <c:pt idx="14" formatCode="General">
                  <c:v>0.4900000000000001</c:v>
                </c:pt>
                <c:pt idx="15" formatCode="General">
                  <c:v>0.93</c:v>
                </c:pt>
                <c:pt idx="16" formatCode="General">
                  <c:v>0</c:v>
                </c:pt>
                <c:pt idx="17" formatCode="General">
                  <c:v>0.11</c:v>
                </c:pt>
                <c:pt idx="18" formatCode="General">
                  <c:v>0</c:v>
                </c:pt>
                <c:pt idx="19" formatCode="General">
                  <c:v>0.1</c:v>
                </c:pt>
                <c:pt idx="20" formatCode="General">
                  <c:v>0.29000000000000009</c:v>
                </c:pt>
                <c:pt idx="21" formatCode="General">
                  <c:v>0.70000000000000018</c:v>
                </c:pt>
                <c:pt idx="22" formatCode="General">
                  <c:v>0.9</c:v>
                </c:pt>
                <c:pt idx="23" formatCode="General">
                  <c:v>0.1</c:v>
                </c:pt>
                <c:pt idx="24" formatCode="General">
                  <c:v>0.8</c:v>
                </c:pt>
              </c:numCache>
            </c:numRef>
          </c:xVal>
          <c:yVal>
            <c:numRef>
              <c:f>Sheet1!$T$3:$T$27</c:f>
              <c:numCache>
                <c:formatCode>General</c:formatCode>
                <c:ptCount val="25"/>
                <c:pt idx="0">
                  <c:v>25</c:v>
                </c:pt>
                <c:pt idx="1">
                  <c:v>5.6</c:v>
                </c:pt>
                <c:pt idx="2">
                  <c:v>11.8</c:v>
                </c:pt>
                <c:pt idx="3">
                  <c:v>3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9</c:v>
                </c:pt>
                <c:pt idx="8">
                  <c:v>14</c:v>
                </c:pt>
                <c:pt idx="9">
                  <c:v>8</c:v>
                </c:pt>
                <c:pt idx="10">
                  <c:v>6.2</c:v>
                </c:pt>
                <c:pt idx="11">
                  <c:v>5.6</c:v>
                </c:pt>
                <c:pt idx="12">
                  <c:v>13.5</c:v>
                </c:pt>
                <c:pt idx="13">
                  <c:v>7.6</c:v>
                </c:pt>
                <c:pt idx="14">
                  <c:v>8.2000000000000011</c:v>
                </c:pt>
                <c:pt idx="15">
                  <c:v>9.5</c:v>
                </c:pt>
                <c:pt idx="16">
                  <c:v>6</c:v>
                </c:pt>
                <c:pt idx="17">
                  <c:v>8.5</c:v>
                </c:pt>
                <c:pt idx="18">
                  <c:v>3.5</c:v>
                </c:pt>
                <c:pt idx="19">
                  <c:v>4.25</c:v>
                </c:pt>
                <c:pt idx="20">
                  <c:v>8</c:v>
                </c:pt>
                <c:pt idx="21">
                  <c:v>6</c:v>
                </c:pt>
                <c:pt idx="22">
                  <c:v>11</c:v>
                </c:pt>
                <c:pt idx="23">
                  <c:v>6</c:v>
                </c:pt>
                <c:pt idx="24">
                  <c:v>5</c:v>
                </c:pt>
              </c:numCache>
            </c:numRef>
          </c:yVal>
        </c:ser>
        <c:dLbls/>
        <c:axId val="54290688"/>
        <c:axId val="54296960"/>
      </c:scatterChart>
      <c:valAx>
        <c:axId val="54290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Proportional</a:t>
                </a:r>
                <a:r>
                  <a:rPr lang="en-US" baseline="0"/>
                  <a:t> Land Use Forest</a:t>
                </a:r>
                <a:endParaRPr lang="en-US"/>
              </a:p>
            </c:rich>
          </c:tx>
          <c:layout/>
        </c:title>
        <c:numFmt formatCode="0.00" sourceLinked="1"/>
        <c:tickLblPos val="nextTo"/>
        <c:crossAx val="54296960"/>
        <c:crosses val="autoZero"/>
        <c:crossBetween val="midCat"/>
      </c:valAx>
      <c:valAx>
        <c:axId val="542969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Species Richness</a:t>
                </a:r>
              </a:p>
            </c:rich>
          </c:tx>
          <c:layout/>
        </c:title>
        <c:numFmt formatCode="General" sourceLinked="1"/>
        <c:tickLblPos val="nextTo"/>
        <c:crossAx val="54290688"/>
        <c:crosses val="autoZero"/>
        <c:crossBetween val="midCat"/>
      </c:valAx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Regional</a:t>
            </a:r>
            <a:r>
              <a:rPr lang="en-US" baseline="0" dirty="0" smtClean="0"/>
              <a:t> Scale</a:t>
            </a:r>
            <a:endParaRPr lang="en-US" dirty="0"/>
          </a:p>
          <a:p>
            <a:pPr>
              <a:defRPr/>
            </a:pPr>
            <a:r>
              <a:rPr lang="en-US" dirty="0"/>
              <a:t>65Km</a:t>
            </a:r>
            <a:r>
              <a:rPr lang="en-US" baseline="30000" dirty="0"/>
              <a:t>2</a:t>
            </a:r>
          </a:p>
        </c:rich>
      </c:tx>
    </c:title>
    <c:plotArea>
      <c:layout/>
      <c:scatterChart>
        <c:scatterStyle val="lineMarker"/>
        <c:ser>
          <c:idx val="0"/>
          <c:order val="0"/>
          <c:tx>
            <c:strRef>
              <c:f>Sheet1!$T$2</c:f>
              <c:strCache>
                <c:ptCount val="1"/>
                <c:pt idx="0">
                  <c:v>Bird Species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</c:trendline>
          <c:xVal>
            <c:numRef>
              <c:f>Sheet1!$O$3:$O$27</c:f>
              <c:numCache>
                <c:formatCode>0.00</c:formatCode>
                <c:ptCount val="25"/>
                <c:pt idx="0">
                  <c:v>0.66096999999999995</c:v>
                </c:pt>
                <c:pt idx="1">
                  <c:v>0.99207299999999976</c:v>
                </c:pt>
                <c:pt idx="2">
                  <c:v>0.3848600000000002</c:v>
                </c:pt>
                <c:pt idx="3">
                  <c:v>0.44407400000000002</c:v>
                </c:pt>
                <c:pt idx="4">
                  <c:v>0.14320600000000006</c:v>
                </c:pt>
                <c:pt idx="5" formatCode="General">
                  <c:v>0.70000000000000018</c:v>
                </c:pt>
                <c:pt idx="6" formatCode="General">
                  <c:v>0.87000000000000022</c:v>
                </c:pt>
                <c:pt idx="7" formatCode="General">
                  <c:v>0.86000000000000021</c:v>
                </c:pt>
                <c:pt idx="8" formatCode="General">
                  <c:v>0.7300000000000002</c:v>
                </c:pt>
                <c:pt idx="9" formatCode="General">
                  <c:v>0.93</c:v>
                </c:pt>
                <c:pt idx="10" formatCode="General">
                  <c:v>0.21000000000000005</c:v>
                </c:pt>
                <c:pt idx="11" formatCode="General">
                  <c:v>9.0000000000000024E-2</c:v>
                </c:pt>
                <c:pt idx="12" formatCode="General">
                  <c:v>0.51</c:v>
                </c:pt>
                <c:pt idx="13" formatCode="General">
                  <c:v>0.63000000000000023</c:v>
                </c:pt>
                <c:pt idx="14" formatCode="General">
                  <c:v>0.63000000000000023</c:v>
                </c:pt>
                <c:pt idx="15" formatCode="General">
                  <c:v>0.39000000000000012</c:v>
                </c:pt>
                <c:pt idx="16" formatCode="General">
                  <c:v>0</c:v>
                </c:pt>
                <c:pt idx="17" formatCode="General">
                  <c:v>0.11</c:v>
                </c:pt>
                <c:pt idx="18" formatCode="General">
                  <c:v>1.0000000000000004E-2</c:v>
                </c:pt>
                <c:pt idx="19" formatCode="General">
                  <c:v>0.1</c:v>
                </c:pt>
                <c:pt idx="20" formatCode="General">
                  <c:v>0.68</c:v>
                </c:pt>
                <c:pt idx="21" formatCode="General">
                  <c:v>0.55000000000000004</c:v>
                </c:pt>
                <c:pt idx="22" formatCode="General">
                  <c:v>0.86000000000000021</c:v>
                </c:pt>
                <c:pt idx="23" formatCode="General">
                  <c:v>0.4900000000000001</c:v>
                </c:pt>
                <c:pt idx="24" formatCode="General">
                  <c:v>0.7200000000000002</c:v>
                </c:pt>
              </c:numCache>
            </c:numRef>
          </c:xVal>
          <c:yVal>
            <c:numRef>
              <c:f>Sheet1!$T$3:$T$27</c:f>
              <c:numCache>
                <c:formatCode>General</c:formatCode>
                <c:ptCount val="25"/>
                <c:pt idx="0">
                  <c:v>25</c:v>
                </c:pt>
                <c:pt idx="1">
                  <c:v>5.6</c:v>
                </c:pt>
                <c:pt idx="2">
                  <c:v>11.8</c:v>
                </c:pt>
                <c:pt idx="3">
                  <c:v>3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9</c:v>
                </c:pt>
                <c:pt idx="8">
                  <c:v>14</c:v>
                </c:pt>
                <c:pt idx="9">
                  <c:v>8</c:v>
                </c:pt>
                <c:pt idx="10">
                  <c:v>6.2</c:v>
                </c:pt>
                <c:pt idx="11">
                  <c:v>5.6</c:v>
                </c:pt>
                <c:pt idx="12">
                  <c:v>13.5</c:v>
                </c:pt>
                <c:pt idx="13">
                  <c:v>7.6</c:v>
                </c:pt>
                <c:pt idx="14">
                  <c:v>8.2000000000000011</c:v>
                </c:pt>
                <c:pt idx="15">
                  <c:v>9.5</c:v>
                </c:pt>
                <c:pt idx="16">
                  <c:v>6</c:v>
                </c:pt>
                <c:pt idx="17">
                  <c:v>8.5</c:v>
                </c:pt>
                <c:pt idx="18">
                  <c:v>3.5</c:v>
                </c:pt>
                <c:pt idx="19">
                  <c:v>4.25</c:v>
                </c:pt>
                <c:pt idx="20">
                  <c:v>8</c:v>
                </c:pt>
                <c:pt idx="21">
                  <c:v>6</c:v>
                </c:pt>
                <c:pt idx="22">
                  <c:v>11</c:v>
                </c:pt>
                <c:pt idx="23">
                  <c:v>6</c:v>
                </c:pt>
                <c:pt idx="24">
                  <c:v>5</c:v>
                </c:pt>
              </c:numCache>
            </c:numRef>
          </c:yVal>
        </c:ser>
        <c:dLbls/>
        <c:axId val="54461952"/>
        <c:axId val="54463872"/>
      </c:scatterChart>
      <c:valAx>
        <c:axId val="54461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Proportional Land Use Forest</a:t>
                </a:r>
              </a:p>
            </c:rich>
          </c:tx>
        </c:title>
        <c:numFmt formatCode="0.00" sourceLinked="1"/>
        <c:tickLblPos val="nextTo"/>
        <c:crossAx val="54463872"/>
        <c:crosses val="autoZero"/>
        <c:crossBetween val="midCat"/>
      </c:valAx>
      <c:valAx>
        <c:axId val="544638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Species Richness</a:t>
                </a:r>
              </a:p>
            </c:rich>
          </c:tx>
        </c:title>
        <c:numFmt formatCode="General" sourceLinked="1"/>
        <c:tickLblPos val="nextTo"/>
        <c:crossAx val="54461952"/>
        <c:crosses val="autoZero"/>
        <c:crossBetween val="midCat"/>
      </c:valAx>
    </c:plotArea>
    <c:plotVisOnly val="1"/>
    <c:dispBlanksAs val="gap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7471D-6841-41BB-A493-921074502C09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D7C62-3353-4266-BCEE-C5ED6F7C7A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D7C62-3353-4266-BCEE-C5ED6F7C7A6E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76546-BA84-4F2E-9D1D-16359728C12A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0EA20-27FF-418D-9144-2BFF01395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623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5BEC1-EA31-4984-BDDF-4D47DFBC02B7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A4264-52DD-43D9-B834-32BE522B8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25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1EA26-0D33-4657-9C56-050234006530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655A8-4435-4E11-A12D-16D76620A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291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B6A2-6AAF-4BCE-A359-3E693906CD66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10E5-460C-4C94-B4EB-81202FF3F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536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DAA7-A173-4B23-B982-64009B96313F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59EC8-0872-4BA0-AA49-733005AA8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0522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D73AD-3FB2-487E-A34F-A20E02CFDA57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3E42C-89FF-401C-801F-E2FA21F7B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71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4EB85-47D6-48F8-AB35-406A7CA59851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CF450-9323-4CB1-8B2D-72F8F9B1E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350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8F47A-7DDB-4F15-8DA6-0E1C55C87AE1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5C14F-5C2A-4B74-8A4C-AAB067CD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48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7BF24-9595-4ED3-84AF-28DC98D52504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BF271-F959-48BA-8D3A-1E86C7530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85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91765-716C-4DC0-ACE5-761A1CC958C8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AA33F-B88F-462B-A885-C39AA365E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95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E9452-1108-4704-A82F-5149FEA2F1B1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5CD61-3BDD-4089-A6EF-70DA7CC5E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203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FAF8E8-3C67-4661-AA04-D6B00698D1D0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2E8F34-7B20-40F7-814F-9673DF548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rlc.gov/index.ph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137.227.242.103/poin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Drivers of Avian Local Species Richness</a:t>
            </a:r>
            <a:endParaRPr lang="en-US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en-US" sz="2400" i="1" dirty="0" smtClean="0"/>
              <a:t>Student names removed for anonymity </a:t>
            </a:r>
          </a:p>
        </p:txBody>
      </p:sp>
      <p:pic>
        <p:nvPicPr>
          <p:cNvPr id="3076" name="Picture 3" descr="http://wowtexas.files.wordpress.com/2010/05/snowy-ow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114800"/>
            <a:ext cx="19208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Species richness of avian species decreases as distance from the coast increases.</a:t>
            </a:r>
          </a:p>
          <a:p>
            <a:pPr eaLnBrk="1" hangingPunct="1"/>
            <a:r>
              <a:rPr lang="en-US" smtClean="0"/>
              <a:t>For both local and regional scales, species richness increases with larger proportion forest land use.</a:t>
            </a:r>
          </a:p>
        </p:txBody>
      </p:sp>
      <p:pic>
        <p:nvPicPr>
          <p:cNvPr id="12292" name="Picture 1027" descr="http://4.bp.blogspot.com/_oyB0gTq3AII/SxPnT9iLWfI/AAAAAAAAAUk/hAkjqt6Kxns/s1600/blue-j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81400"/>
            <a:ext cx="21621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Date used=10/10/10 (MRLC)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hlinkClick r:id="rId3"/>
              </a:rPr>
              <a:t>http://www.mrlc.gov/index.php</a:t>
            </a:r>
            <a:endParaRPr lang="en-US" smtClean="0"/>
          </a:p>
          <a:p>
            <a:pPr eaLnBrk="1" hangingPunct="1"/>
            <a:r>
              <a:rPr lang="en-US" smtClean="0"/>
              <a:t>Date used=10/10/10 (Bird Count)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hlinkClick r:id="rId4"/>
              </a:rPr>
              <a:t>http://137.227.242.103/point/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13316" name="Picture 1027" descr="http://www.kids-n-fun.com/Images/Kleuren/9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038600"/>
            <a:ext cx="25177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111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will be greater species richness at the longitudes closer to the coast line.</a:t>
            </a:r>
          </a:p>
          <a:p>
            <a:pPr eaLnBrk="1" hangingPunct="1"/>
            <a:r>
              <a:rPr lang="en-US" smtClean="0"/>
              <a:t>There will be more species of birds where there is a greater proportion of forest land-cover.</a:t>
            </a:r>
          </a:p>
        </p:txBody>
      </p:sp>
      <p:pic>
        <p:nvPicPr>
          <p:cNvPr id="4100" name="Picture 1027" descr="http://www.ownbyphotography.com/Scarlet-Tanag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3216275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3111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Method Specifications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latitude points were kept at +-5˚ of 40˚N to limit the effect of latitudinal factors.</a:t>
            </a:r>
          </a:p>
          <a:p>
            <a:pPr eaLnBrk="1" hangingPunct="1"/>
            <a:r>
              <a:rPr lang="en-US" smtClean="0"/>
              <a:t>The longitudes ranged from -105.72 and -74.06 to show the inland and costal effects on species richness.</a:t>
            </a:r>
          </a:p>
        </p:txBody>
      </p:sp>
      <p:pic>
        <p:nvPicPr>
          <p:cNvPr id="5124" name="Picture 1028" descr="http://www.birding.com/images/6988tt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10000"/>
            <a:ext cx="3886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609600"/>
          <a:ext cx="7924801" cy="5486390"/>
        </p:xfrm>
        <a:graphic>
          <a:graphicData uri="http://schemas.openxmlformats.org/drawingml/2006/table">
            <a:tbl>
              <a:tblPr/>
              <a:tblGrid>
                <a:gridCol w="2151016"/>
                <a:gridCol w="837764"/>
                <a:gridCol w="735875"/>
                <a:gridCol w="622663"/>
                <a:gridCol w="713232"/>
                <a:gridCol w="1052867"/>
                <a:gridCol w="984940"/>
                <a:gridCol w="826444"/>
              </a:tblGrid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Site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Point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Latitude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Longitude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Surveys per 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Years Surveyed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Bird Species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 Iowa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Iowa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-91.349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Ozark-St. Francis Nat. Forest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Arkansas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35.817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-93.073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KY Fish and Wildlife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PSF-17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Kentucky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37.098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-87.668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Missouri Private Lands Restoration Site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Drake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Missouri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36.671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-91.823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Horicon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Wisconsin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43.616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-88.673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 Oak NWK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BBS-D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38.988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-85.453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 Oak NWK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BBSA12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38.903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-85.425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 Oak NWK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BBSA17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38.936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-85.43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 Oak NWK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BBSCO6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38.869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-85.442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Big Oak NWK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BBSD13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39.038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-85.424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Edwin B. Forsythe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Jersey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40.039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-74.088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6.2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Edwin B. Forsythe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Jersey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40.042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-74.061581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5.6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Erie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GLSL20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Pennsylvania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41.571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-79.976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13.5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Ohio River Islands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ORIN50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 Virgina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39.886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-80.79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7.6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Ohio River Islands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ORIN46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 Virgina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39.89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-80.795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8.2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Upper Mississippi River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201-1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Iowa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43.64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-91.58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Fergus Falls WMD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aga-2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Minnesota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46.28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-96.24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Squaw Creek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Wet Prarie 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Kansas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37.25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-95.77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Neal Smith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Iowa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-93.3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3.5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Hamden Slough NWR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Minnesota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46.89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-95.95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Rocky Mt. National 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-105.6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Rocky Mt. National 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40.362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-105.8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Rocky Mt. National 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-105.537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Rocky Mt. National 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40.404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-105.721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101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Rocky Mt. National Park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40.427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-105.5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solidFill>
                            <a:srgbClr val="040403"/>
                          </a:solidFill>
                          <a:latin typeface="Verdana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Local Scale Proportional Land Use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447800"/>
          <a:ext cx="6019800" cy="4571996"/>
        </p:xfrm>
        <a:graphic>
          <a:graphicData uri="http://schemas.openxmlformats.org/drawingml/2006/table">
            <a:tbl>
              <a:tblPr/>
              <a:tblGrid>
                <a:gridCol w="929101"/>
                <a:gridCol w="2380822"/>
                <a:gridCol w="1374295"/>
                <a:gridCol w="1335582"/>
              </a:tblGrid>
              <a:tr h="17584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Forest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Non-Forested Wetland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Agricultural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Residential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584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Regional Scale Proportional Land Use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447800"/>
          <a:ext cx="6248401" cy="4648202"/>
        </p:xfrm>
        <a:graphic>
          <a:graphicData uri="http://schemas.openxmlformats.org/drawingml/2006/table">
            <a:tbl>
              <a:tblPr/>
              <a:tblGrid>
                <a:gridCol w="967128"/>
                <a:gridCol w="2432040"/>
                <a:gridCol w="1441210"/>
                <a:gridCol w="1408023"/>
              </a:tblGrid>
              <a:tr h="17877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Forest3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Non-Forested Wetland4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Agricultural5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Residential6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877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40403"/>
                          </a:solidFill>
                          <a:latin typeface="Verdana"/>
                        </a:rPr>
                        <a:t>0.27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40403"/>
                          </a:solidFill>
                          <a:latin typeface="Verdana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0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Apex">
    <a:majorFont>
      <a:latin typeface="Lucida Sans"/>
      <a:ea typeface=""/>
      <a:cs typeface=""/>
      <a:font script="Grek" typeface="Arial"/>
      <a:font script="Cyrl" typeface="Arial"/>
      <a:font script="Jpan" typeface="HG丸ｺﾞｼｯｸM-PRO"/>
      <a:font script="Hang" typeface="휴먼옛체"/>
      <a:font script="Hans" typeface="黑体"/>
      <a:font script="Hant" typeface="微軟正黑體"/>
      <a:font script="Arab" typeface="Tahoma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Book Antiqua"/>
      <a:ea typeface=""/>
      <a:cs typeface=""/>
      <a:font script="Grek" typeface="Times New Roman"/>
      <a:font script="Cyrl" typeface="Times New Roman"/>
      <a:font script="Jpan" typeface="HG明朝B"/>
      <a:font script="Hang" typeface="돋움"/>
      <a:font script="Hans" typeface="宋体"/>
      <a:font script="Hant" typeface="新細明體"/>
      <a:font script="Arab" typeface="Times New Roman"/>
      <a:font script="Hebr" typeface="David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pex">
    <a:fillStyleLst>
      <a:solidFill>
        <a:schemeClr val="phClr"/>
      </a:solidFill>
      <a:gradFill rotWithShape="1">
        <a:gsLst>
          <a:gs pos="20000">
            <a:schemeClr val="phClr">
              <a:tint val="9000"/>
            </a:schemeClr>
          </a:gs>
          <a:gs pos="100000">
            <a:schemeClr val="phClr">
              <a:tint val="70000"/>
              <a:satMod val="100000"/>
            </a:schemeClr>
          </a:gs>
        </a:gsLst>
        <a:path path="circle">
          <a:fillToRect l="-15000" t="-15000" r="115000" b="115000"/>
        </a:path>
      </a:gradFill>
      <a:gradFill rotWithShape="1">
        <a:gsLst>
          <a:gs pos="0">
            <a:schemeClr val="phClr">
              <a:shade val="60000"/>
            </a:schemeClr>
          </a:gs>
          <a:gs pos="33000">
            <a:schemeClr val="phClr">
              <a:tint val="86500"/>
            </a:schemeClr>
          </a:gs>
          <a:gs pos="46750">
            <a:schemeClr val="phClr">
              <a:tint val="71000"/>
              <a:satMod val="112000"/>
            </a:schemeClr>
          </a:gs>
          <a:gs pos="53000">
            <a:schemeClr val="phClr">
              <a:tint val="71000"/>
              <a:satMod val="112000"/>
            </a:schemeClr>
          </a:gs>
          <a:gs pos="68000">
            <a:schemeClr val="phClr">
              <a:tint val="86000"/>
            </a:schemeClr>
          </a:gs>
          <a:gs pos="100000">
            <a:schemeClr val="phClr">
              <a:shade val="60000"/>
            </a:schemeClr>
          </a:gs>
        </a:gsLst>
        <a:lin ang="8350000" scaled="1"/>
      </a:gradFill>
    </a:fillStyleLst>
    <a:lnStyleLst>
      <a:ln w="9525" cap="flat" cmpd="sng" algn="ctr">
        <a:solidFill>
          <a:schemeClr val="phClr">
            <a:shade val="48000"/>
            <a:satMod val="11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130000" dist="101600" dir="2700000" algn="tl" rotWithShape="0">
            <a:srgbClr val="000000">
              <a:alpha val="350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0000"/>
              <a:satMod val="180000"/>
            </a:schemeClr>
          </a:gs>
          <a:gs pos="100000">
            <a:schemeClr val="phClr">
              <a:shade val="45000"/>
              <a:satMod val="120000"/>
            </a:schemeClr>
          </a:gs>
        </a:gsLst>
        <a:path path="circle">
          <a:fillToRect r="100000" b="100000"/>
        </a:path>
      </a:gradFill>
      <a:blipFill>
        <a:blip xmlns:r="http://schemas.openxmlformats.org/officeDocument/2006/relationships" r:embed="rId1">
          <a:duotone>
            <a:schemeClr val="phClr">
              <a:shade val="3000"/>
              <a:satMod val="110000"/>
            </a:schemeClr>
            <a:schemeClr val="phClr">
              <a:tint val="60000"/>
              <a:satMod val="425000"/>
            </a:schemeClr>
          </a:duotone>
        </a:blip>
        <a:stretch>
          <a:fillRect/>
        </a:stretch>
      </a:blipFill>
    </a:bgFillStyleLst>
  </a:fmtScheme>
</a:themeOverride>
</file>

<file path=ppt/theme/themeOverride2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Apex">
    <a:majorFont>
      <a:latin typeface="Lucida Sans"/>
      <a:ea typeface=""/>
      <a:cs typeface=""/>
      <a:font script="Grek" typeface="Arial"/>
      <a:font script="Cyrl" typeface="Arial"/>
      <a:font script="Jpan" typeface="HG丸ｺﾞｼｯｸM-PRO"/>
      <a:font script="Hang" typeface="휴먼옛체"/>
      <a:font script="Hans" typeface="黑体"/>
      <a:font script="Hant" typeface="微軟正黑體"/>
      <a:font script="Arab" typeface="Tahoma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Book Antiqua"/>
      <a:ea typeface=""/>
      <a:cs typeface=""/>
      <a:font script="Grek" typeface="Times New Roman"/>
      <a:font script="Cyrl" typeface="Times New Roman"/>
      <a:font script="Jpan" typeface="HG明朝B"/>
      <a:font script="Hang" typeface="돋움"/>
      <a:font script="Hans" typeface="宋体"/>
      <a:font script="Hant" typeface="新細明體"/>
      <a:font script="Arab" typeface="Times New Roman"/>
      <a:font script="Hebr" typeface="David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pex">
    <a:fillStyleLst>
      <a:solidFill>
        <a:schemeClr val="phClr"/>
      </a:solidFill>
      <a:gradFill rotWithShape="1">
        <a:gsLst>
          <a:gs pos="20000">
            <a:schemeClr val="phClr">
              <a:tint val="9000"/>
            </a:schemeClr>
          </a:gs>
          <a:gs pos="100000">
            <a:schemeClr val="phClr">
              <a:tint val="70000"/>
              <a:satMod val="100000"/>
            </a:schemeClr>
          </a:gs>
        </a:gsLst>
        <a:path path="circle">
          <a:fillToRect l="-15000" t="-15000" r="115000" b="115000"/>
        </a:path>
      </a:gradFill>
      <a:gradFill rotWithShape="1">
        <a:gsLst>
          <a:gs pos="0">
            <a:schemeClr val="phClr">
              <a:shade val="60000"/>
            </a:schemeClr>
          </a:gs>
          <a:gs pos="33000">
            <a:schemeClr val="phClr">
              <a:tint val="86500"/>
            </a:schemeClr>
          </a:gs>
          <a:gs pos="46750">
            <a:schemeClr val="phClr">
              <a:tint val="71000"/>
              <a:satMod val="112000"/>
            </a:schemeClr>
          </a:gs>
          <a:gs pos="53000">
            <a:schemeClr val="phClr">
              <a:tint val="71000"/>
              <a:satMod val="112000"/>
            </a:schemeClr>
          </a:gs>
          <a:gs pos="68000">
            <a:schemeClr val="phClr">
              <a:tint val="86000"/>
            </a:schemeClr>
          </a:gs>
          <a:gs pos="100000">
            <a:schemeClr val="phClr">
              <a:shade val="60000"/>
            </a:schemeClr>
          </a:gs>
        </a:gsLst>
        <a:lin ang="8350000" scaled="1"/>
      </a:gradFill>
    </a:fillStyleLst>
    <a:lnStyleLst>
      <a:ln w="9525" cap="flat" cmpd="sng" algn="ctr">
        <a:solidFill>
          <a:schemeClr val="phClr">
            <a:shade val="48000"/>
            <a:satMod val="11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130000" dist="101600" dir="2700000" algn="tl" rotWithShape="0">
            <a:srgbClr val="000000">
              <a:alpha val="350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0000"/>
              <a:satMod val="180000"/>
            </a:schemeClr>
          </a:gs>
          <a:gs pos="100000">
            <a:schemeClr val="phClr">
              <a:shade val="45000"/>
              <a:satMod val="120000"/>
            </a:schemeClr>
          </a:gs>
        </a:gsLst>
        <a:path path="circle">
          <a:fillToRect r="100000" b="100000"/>
        </a:path>
      </a:gradFill>
      <a:blipFill>
        <a:blip xmlns:r="http://schemas.openxmlformats.org/officeDocument/2006/relationships" r:embed="rId1">
          <a:duotone>
            <a:schemeClr val="phClr">
              <a:shade val="3000"/>
              <a:satMod val="110000"/>
            </a:schemeClr>
            <a:schemeClr val="phClr">
              <a:tint val="60000"/>
              <a:satMod val="425000"/>
            </a:schemeClr>
          </a:duotone>
        </a:blip>
        <a:stretch>
          <a:fillRect/>
        </a:stretch>
      </a:blipFill>
    </a:bgFillStyleLst>
  </a:fmtScheme>
</a:themeOverride>
</file>

<file path=ppt/theme/themeOverride3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Apex">
    <a:majorFont>
      <a:latin typeface="Lucida Sans"/>
      <a:ea typeface=""/>
      <a:cs typeface=""/>
      <a:font script="Grek" typeface="Arial"/>
      <a:font script="Cyrl" typeface="Arial"/>
      <a:font script="Jpan" typeface="HG丸ｺﾞｼｯｸM-PRO"/>
      <a:font script="Hang" typeface="휴먼옛체"/>
      <a:font script="Hans" typeface="黑体"/>
      <a:font script="Hant" typeface="微軟正黑體"/>
      <a:font script="Arab" typeface="Tahoma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Book Antiqua"/>
      <a:ea typeface=""/>
      <a:cs typeface=""/>
      <a:font script="Grek" typeface="Times New Roman"/>
      <a:font script="Cyrl" typeface="Times New Roman"/>
      <a:font script="Jpan" typeface="HG明朝B"/>
      <a:font script="Hang" typeface="돋움"/>
      <a:font script="Hans" typeface="宋体"/>
      <a:font script="Hant" typeface="新細明體"/>
      <a:font script="Arab" typeface="Times New Roman"/>
      <a:font script="Hebr" typeface="David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pex">
    <a:fillStyleLst>
      <a:solidFill>
        <a:schemeClr val="phClr"/>
      </a:solidFill>
      <a:gradFill rotWithShape="1">
        <a:gsLst>
          <a:gs pos="20000">
            <a:schemeClr val="phClr">
              <a:tint val="9000"/>
            </a:schemeClr>
          </a:gs>
          <a:gs pos="100000">
            <a:schemeClr val="phClr">
              <a:tint val="70000"/>
              <a:satMod val="100000"/>
            </a:schemeClr>
          </a:gs>
        </a:gsLst>
        <a:path path="circle">
          <a:fillToRect l="-15000" t="-15000" r="115000" b="115000"/>
        </a:path>
      </a:gradFill>
      <a:gradFill rotWithShape="1">
        <a:gsLst>
          <a:gs pos="0">
            <a:schemeClr val="phClr">
              <a:shade val="60000"/>
            </a:schemeClr>
          </a:gs>
          <a:gs pos="33000">
            <a:schemeClr val="phClr">
              <a:tint val="86500"/>
            </a:schemeClr>
          </a:gs>
          <a:gs pos="46750">
            <a:schemeClr val="phClr">
              <a:tint val="71000"/>
              <a:satMod val="112000"/>
            </a:schemeClr>
          </a:gs>
          <a:gs pos="53000">
            <a:schemeClr val="phClr">
              <a:tint val="71000"/>
              <a:satMod val="112000"/>
            </a:schemeClr>
          </a:gs>
          <a:gs pos="68000">
            <a:schemeClr val="phClr">
              <a:tint val="86000"/>
            </a:schemeClr>
          </a:gs>
          <a:gs pos="100000">
            <a:schemeClr val="phClr">
              <a:shade val="60000"/>
            </a:schemeClr>
          </a:gs>
        </a:gsLst>
        <a:lin ang="8350000" scaled="1"/>
      </a:gradFill>
    </a:fillStyleLst>
    <a:lnStyleLst>
      <a:ln w="9525" cap="flat" cmpd="sng" algn="ctr">
        <a:solidFill>
          <a:schemeClr val="phClr">
            <a:shade val="48000"/>
            <a:satMod val="11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130000" dist="101600" dir="2700000" algn="tl" rotWithShape="0">
            <a:srgbClr val="000000">
              <a:alpha val="350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0000"/>
              <a:satMod val="180000"/>
            </a:schemeClr>
          </a:gs>
          <a:gs pos="100000">
            <a:schemeClr val="phClr">
              <a:shade val="45000"/>
              <a:satMod val="120000"/>
            </a:schemeClr>
          </a:gs>
        </a:gsLst>
        <a:path path="circle">
          <a:fillToRect r="100000" b="100000"/>
        </a:path>
      </a:gradFill>
      <a:blipFill>
        <a:blip xmlns:r="http://schemas.openxmlformats.org/officeDocument/2006/relationships" r:embed="rId1">
          <a:duotone>
            <a:schemeClr val="phClr">
              <a:shade val="3000"/>
              <a:satMod val="110000"/>
            </a:schemeClr>
            <a:schemeClr val="phClr">
              <a:tint val="60000"/>
              <a:satMod val="425000"/>
            </a:schemeClr>
          </a:duotone>
        </a:blip>
        <a:stretch>
          <a:fillRect/>
        </a:stretch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706</Words>
  <Application>Microsoft Office PowerPoint</Application>
  <PresentationFormat>On-screen Show (4:3)</PresentationFormat>
  <Paragraphs>457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Drivers of Avian Local Species Richness</vt:lpstr>
      <vt:lpstr>Hypothesis</vt:lpstr>
      <vt:lpstr>Method Specifications</vt:lpstr>
      <vt:lpstr>Slide 4</vt:lpstr>
      <vt:lpstr>Local Scale Proportional Land Use</vt:lpstr>
      <vt:lpstr>Regional Scale Proportional Land Use</vt:lpstr>
      <vt:lpstr>Slide 7</vt:lpstr>
      <vt:lpstr>Slide 8</vt:lpstr>
      <vt:lpstr>Slide 9</vt:lpstr>
      <vt:lpstr>Conclusions</vt:lpstr>
      <vt:lpstr>Citations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2012-04-27T06:32:33Z</dcterms:created>
  <dcterms:modified xsi:type="dcterms:W3CDTF">2012-04-27T06:32:41Z</dcterms:modified>
</cp:coreProperties>
</file>